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300" r:id="rId5"/>
    <p:sldId id="301" r:id="rId6"/>
    <p:sldId id="303" r:id="rId7"/>
    <p:sldId id="305" r:id="rId8"/>
    <p:sldId id="302" r:id="rId9"/>
    <p:sldId id="258" r:id="rId10"/>
    <p:sldId id="273" r:id="rId11"/>
    <p:sldId id="297" r:id="rId12"/>
    <p:sldId id="274" r:id="rId13"/>
    <p:sldId id="275" r:id="rId14"/>
    <p:sldId id="276" r:id="rId15"/>
    <p:sldId id="260" r:id="rId16"/>
    <p:sldId id="277" r:id="rId17"/>
    <p:sldId id="264" r:id="rId18"/>
    <p:sldId id="266" r:id="rId19"/>
    <p:sldId id="269" r:id="rId20"/>
    <p:sldId id="270" r:id="rId21"/>
    <p:sldId id="27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9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0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0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9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81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17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297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84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584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51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853E-6B8E-4688-98A5-3D59F1A9A739}" type="datetimeFigureOut">
              <a:rPr lang="en-IE" smtClean="0"/>
              <a:pPr/>
              <a:t>11/05/2017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AB1E-380D-495B-A623-CFA501A6F3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43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jerrydes@gmail.com" TargetMode="External"/><Relationship Id="rId2" Type="http://schemas.openxmlformats.org/officeDocument/2006/relationships/hyperlink" Target="mailto:dgnews01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corrr100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themarketingshop.ie/wp-content/uploads/2011/08/New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x.com/html5webbuilder/400?utm_source=google&amp;utm_medium=cpc&amp;utm_campaign=bi_en_2%5ewebsite_z_vb_create-how-1--x-how-to-create-website-xx&amp;experiment_id=how%20to%20create%20a%20website%5ee%5e24301682463%5e1t2&amp;gclid=CNzix7DzxbkCFWRY2wodHV0A2Q" TargetMode="External"/><Relationship Id="rId2" Type="http://schemas.openxmlformats.org/officeDocument/2006/relationships/hyperlink" Target="http://www.register365.com/sitemaker.html?PR=EG1&amp;gclid=COXe8_3yxbkCFYU72wodpg0Ax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2createawebsit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yl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lC5p851KE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://www.gcflearnfree.org/facebook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TTDmSe5AXo" TargetMode="External"/><Relationship Id="rId5" Type="http://schemas.openxmlformats.org/officeDocument/2006/relationships/hyperlink" Target="https://www.youtube.com/watch?v=QihQbOdno1I" TargetMode="External"/><Relationship Id="rId4" Type="http://schemas.openxmlformats.org/officeDocument/2006/relationships/hyperlink" Target="http://www.gcflearnfree.org/twitter1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pinsucks.com/wp-content/uploads/2013/04/Seven-Reasons-Youre-Not-Ready-to-Hire-a-PR-Fir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 for LIONS CLUBS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Frank </a:t>
            </a:r>
            <a:r>
              <a:rPr lang="en-IE" dirty="0" err="1" smtClean="0"/>
              <a:t>Corr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25144"/>
            <a:ext cx="1219200" cy="1524000"/>
          </a:xfrm>
          <a:prstGeom prst="rect">
            <a:avLst/>
          </a:prstGeom>
        </p:spPr>
      </p:pic>
      <p:pic>
        <p:nvPicPr>
          <p:cNvPr id="5" name="Picture 4" descr="lionlogo_2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8640"/>
            <a:ext cx="2057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Club PRO Responsibilities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E" b="1" dirty="0" smtClean="0"/>
              <a:t>Communicating information about your Lions Club to the Community .</a:t>
            </a:r>
          </a:p>
          <a:p>
            <a:pPr lvl="0"/>
            <a:r>
              <a:rPr lang="en-IE" b="1" dirty="0" smtClean="0"/>
              <a:t>Using a variety of media to achieve this objective.</a:t>
            </a:r>
          </a:p>
          <a:p>
            <a:pPr lvl="0"/>
            <a:r>
              <a:rPr lang="en-IE" b="1" dirty="0" smtClean="0"/>
              <a:t>Keeping your Club aware of  current and future PR activity.</a:t>
            </a:r>
          </a:p>
          <a:p>
            <a:pPr lvl="0"/>
            <a:r>
              <a:rPr lang="en-IE" b="1" dirty="0" smtClean="0"/>
              <a:t>Supplying information to Lions HQ via the ‘Submit a Story’ feature on the LCI website (</a:t>
            </a:r>
            <a:r>
              <a:rPr lang="en-IE" b="1" u="sng" dirty="0" smtClean="0">
                <a:hlinkClick r:id="rId2"/>
              </a:rPr>
              <a:t>www.lionsclubs.org</a:t>
            </a:r>
            <a:r>
              <a:rPr lang="en-IE" b="1" dirty="0" smtClean="0"/>
              <a:t>).</a:t>
            </a:r>
          </a:p>
          <a:p>
            <a:r>
              <a:rPr lang="en-IE" b="1" dirty="0" smtClean="0"/>
              <a:t> </a:t>
            </a:r>
          </a:p>
          <a:p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914900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things  to Do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Submit items to DG Newsletter-Eamonn Medley</a:t>
            </a:r>
          </a:p>
          <a:p>
            <a:r>
              <a:rPr lang="en-IE" dirty="0" smtClean="0">
                <a:hlinkClick r:id="rId2"/>
              </a:rPr>
              <a:t>dgnews01@gmail.com</a:t>
            </a:r>
            <a:endParaRPr lang="en-IE" dirty="0" smtClean="0"/>
          </a:p>
          <a:p>
            <a:r>
              <a:rPr lang="en-IE" dirty="0" smtClean="0"/>
              <a:t>Submit items to Lions website</a:t>
            </a:r>
          </a:p>
          <a:p>
            <a:r>
              <a:rPr lang="en-IE" dirty="0" smtClean="0"/>
              <a:t>Jerry Desmond </a:t>
            </a:r>
            <a:r>
              <a:rPr lang="en-IE" dirty="0" smtClean="0">
                <a:hlinkClick r:id="rId3"/>
              </a:rPr>
              <a:t>–jerrydes@gmail.com</a:t>
            </a:r>
            <a:endParaRPr lang="en-IE" dirty="0" smtClean="0"/>
          </a:p>
          <a:p>
            <a:r>
              <a:rPr lang="en-IE" dirty="0" smtClean="0"/>
              <a:t>Maintain signage at town entrances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Getting Started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smtClean="0"/>
              <a:t> </a:t>
            </a:r>
            <a:endParaRPr lang="en-IE" b="1" dirty="0" smtClean="0"/>
          </a:p>
          <a:p>
            <a:pPr lvl="0"/>
            <a:r>
              <a:rPr lang="en-IE" dirty="0" smtClean="0"/>
              <a:t>Set some PR goals and objectives for the year.</a:t>
            </a:r>
            <a:endParaRPr lang="en-IE" b="1" dirty="0" smtClean="0"/>
          </a:p>
          <a:p>
            <a:pPr lvl="0"/>
            <a:r>
              <a:rPr lang="en-IE" dirty="0" smtClean="0"/>
              <a:t>Plan PR work ahead for Club projects and activities.</a:t>
            </a:r>
            <a:endParaRPr lang="en-IE" b="1" dirty="0" smtClean="0"/>
          </a:p>
          <a:p>
            <a:pPr lvl="0"/>
            <a:r>
              <a:rPr lang="en-IE" dirty="0" smtClean="0"/>
              <a:t>Check out the resources available on the LCIF website.</a:t>
            </a:r>
            <a:endParaRPr lang="en-IE" b="1" dirty="0" smtClean="0"/>
          </a:p>
          <a:p>
            <a:pPr lvl="0"/>
            <a:r>
              <a:rPr lang="en-IE" dirty="0" smtClean="0"/>
              <a:t>Keep in touch with the District PR Co-</a:t>
            </a:r>
            <a:r>
              <a:rPr lang="en-IE" dirty="0" err="1" smtClean="0"/>
              <a:t>Ordinator</a:t>
            </a:r>
            <a:r>
              <a:rPr lang="en-IE" dirty="0" smtClean="0"/>
              <a:t> for hands-on assistance (</a:t>
            </a:r>
            <a:r>
              <a:rPr lang="en-IE" u="sng" dirty="0" smtClean="0">
                <a:hlinkClick r:id="rId2"/>
              </a:rPr>
              <a:t>fcorrr100@gmail.com</a:t>
            </a:r>
            <a:r>
              <a:rPr lang="en-IE" dirty="0" smtClean="0"/>
              <a:t>)</a:t>
            </a:r>
            <a:endParaRPr lang="en-IE" b="1" dirty="0" smtClean="0"/>
          </a:p>
          <a:p>
            <a:pPr lvl="0"/>
            <a:r>
              <a:rPr lang="en-IE" dirty="0" smtClean="0"/>
              <a:t>Be Persistent- the impact of  PR is gradual and builds with regular activity.</a:t>
            </a:r>
            <a:endParaRPr lang="en-IE" b="1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Identify Your Market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b="1" dirty="0" smtClean="0"/>
              <a:t> </a:t>
            </a:r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The Local Community- </a:t>
            </a:r>
            <a:r>
              <a:rPr lang="en-IE" dirty="0" smtClean="0"/>
              <a:t>the prime audience for your Club.</a:t>
            </a:r>
            <a:endParaRPr lang="en-IE" b="1" dirty="0" smtClean="0"/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National</a:t>
            </a:r>
            <a:r>
              <a:rPr lang="en-IE" dirty="0" smtClean="0"/>
              <a:t>- when you have something relevant to say that is of national interest.</a:t>
            </a:r>
            <a:endParaRPr lang="en-IE" b="1" dirty="0" smtClean="0"/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International-</a:t>
            </a:r>
            <a:r>
              <a:rPr lang="en-IE" dirty="0" smtClean="0"/>
              <a:t> when you want to communicate with the broader Lions family or with an overseas audience relevant to your Club project. (</a:t>
            </a:r>
            <a:r>
              <a:rPr lang="en-IE" dirty="0" err="1" smtClean="0"/>
              <a:t>eg</a:t>
            </a:r>
            <a:r>
              <a:rPr lang="en-IE" dirty="0" smtClean="0"/>
              <a:t> if your Club is welcoming participants in a Youth Exchange, the media in the visitors’ home town would be interested)</a:t>
            </a:r>
            <a:endParaRPr lang="en-IE" b="1" dirty="0" smtClean="0"/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Special Interest- </a:t>
            </a:r>
            <a:r>
              <a:rPr lang="en-IE" dirty="0" smtClean="0"/>
              <a:t>Voluntary organisations with an affinity to your project-</a:t>
            </a:r>
            <a:r>
              <a:rPr lang="en-IE" dirty="0" err="1" smtClean="0"/>
              <a:t>eg</a:t>
            </a:r>
            <a:r>
              <a:rPr lang="en-IE" dirty="0" smtClean="0"/>
              <a:t> the Diabetes Association, Cancer  Support Group, etc.</a:t>
            </a:r>
            <a:endParaRPr lang="en-IE" b="1" dirty="0" smtClean="0"/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Conference-</a:t>
            </a:r>
            <a:r>
              <a:rPr lang="en-IE" dirty="0" smtClean="0"/>
              <a:t> when you have something to say to Lions at District or Multiple District Conference</a:t>
            </a:r>
            <a:endParaRPr lang="en-IE" b="1" dirty="0" smtClean="0"/>
          </a:p>
          <a:p>
            <a:pPr lvl="0"/>
            <a:r>
              <a:rPr lang="en-IE" dirty="0" smtClean="0">
                <a:solidFill>
                  <a:srgbClr val="FF0000"/>
                </a:solidFill>
              </a:rPr>
              <a:t>Current and former Lions</a:t>
            </a:r>
            <a:endParaRPr lang="en-IE" b="1" dirty="0" smtClean="0">
              <a:solidFill>
                <a:srgbClr val="FF0000"/>
              </a:solidFill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Your Local Audiences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E" b="1" dirty="0" smtClean="0"/>
              <a:t>Your own Club</a:t>
            </a:r>
            <a:r>
              <a:rPr lang="en-IE" dirty="0" smtClean="0"/>
              <a:t>...Minutes</a:t>
            </a:r>
            <a:endParaRPr lang="en-IE" b="1" dirty="0" smtClean="0"/>
          </a:p>
          <a:p>
            <a:pPr lvl="0"/>
            <a:r>
              <a:rPr lang="en-IE" b="1" dirty="0" smtClean="0"/>
              <a:t>Local Community-</a:t>
            </a:r>
          </a:p>
          <a:p>
            <a:pPr lvl="0"/>
            <a:r>
              <a:rPr lang="en-IE" b="1" dirty="0" smtClean="0"/>
              <a:t>Leaders-Councillors/TDs/Senators</a:t>
            </a:r>
          </a:p>
          <a:p>
            <a:r>
              <a:rPr lang="en-IE" b="1" dirty="0" smtClean="0"/>
              <a:t>Potential  Lions- </a:t>
            </a:r>
            <a:r>
              <a:rPr lang="en-IE" dirty="0" smtClean="0"/>
              <a:t>Who are They?- Where are They? Define the types of people you want to attract- and direct your PR efforts towards them. This can be a very useful strategy for Clubs</a:t>
            </a:r>
          </a:p>
          <a:p>
            <a:r>
              <a:rPr lang="en-IE" b="1" dirty="0" smtClean="0"/>
              <a:t>Banks </a:t>
            </a:r>
            <a:endParaRPr lang="en-IE" b="1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052736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PR Tools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Word of Mouth</a:t>
            </a:r>
          </a:p>
          <a:p>
            <a:r>
              <a:rPr lang="en-IE" dirty="0" smtClean="0"/>
              <a:t>Media Relations</a:t>
            </a:r>
          </a:p>
          <a:p>
            <a:r>
              <a:rPr lang="en-IE" dirty="0" smtClean="0"/>
              <a:t>Social media</a:t>
            </a:r>
          </a:p>
          <a:p>
            <a:r>
              <a:rPr lang="en-IE" dirty="0" smtClean="0"/>
              <a:t>Local Journalists</a:t>
            </a:r>
          </a:p>
          <a:p>
            <a:r>
              <a:rPr lang="en-IE" dirty="0" smtClean="0"/>
              <a:t>National Journalists</a:t>
            </a:r>
          </a:p>
          <a:p>
            <a:r>
              <a:rPr lang="en-IE" dirty="0" smtClean="0"/>
              <a:t>Newsletter Editors/Secretaries</a:t>
            </a:r>
          </a:p>
          <a:p>
            <a:r>
              <a:rPr lang="en-IE" dirty="0" smtClean="0"/>
              <a:t>Local Radio</a:t>
            </a:r>
          </a:p>
          <a:p>
            <a:r>
              <a:rPr lang="en-IE" dirty="0" smtClean="0"/>
              <a:t>Specialist Magazines</a:t>
            </a:r>
          </a:p>
          <a:p>
            <a:r>
              <a:rPr lang="en-IE" dirty="0" smtClean="0"/>
              <a:t>Web Site Editors</a:t>
            </a:r>
          </a:p>
          <a:p>
            <a:r>
              <a:rPr lang="en-IE" dirty="0" smtClean="0"/>
              <a:t>Bloggers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3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Story Opportunities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* Lions Club Projects</a:t>
            </a:r>
            <a:endParaRPr lang="en-IE" b="1" dirty="0" smtClean="0"/>
          </a:p>
          <a:p>
            <a:r>
              <a:rPr lang="en-IE" dirty="0" smtClean="0"/>
              <a:t>* Appointment of new officers</a:t>
            </a:r>
            <a:br>
              <a:rPr lang="en-IE" dirty="0" smtClean="0"/>
            </a:br>
            <a:r>
              <a:rPr lang="en-IE" dirty="0" smtClean="0"/>
              <a:t>* Retirements</a:t>
            </a:r>
            <a:br>
              <a:rPr lang="en-IE" dirty="0" smtClean="0"/>
            </a:br>
            <a:r>
              <a:rPr lang="en-IE" dirty="0" smtClean="0"/>
              <a:t>* Participation in community activities</a:t>
            </a:r>
            <a:br>
              <a:rPr lang="en-IE" dirty="0" smtClean="0"/>
            </a:br>
            <a:r>
              <a:rPr lang="en-IE" dirty="0" smtClean="0"/>
              <a:t>* Club-sponsored scholarship recipients</a:t>
            </a:r>
            <a:br>
              <a:rPr lang="en-IE" dirty="0" smtClean="0"/>
            </a:br>
            <a:r>
              <a:rPr lang="en-IE" dirty="0" smtClean="0"/>
              <a:t>* Award winners, such as "Member of the Year'</a:t>
            </a:r>
            <a:endParaRPr lang="en-IE" b="1" dirty="0" smtClean="0"/>
          </a:p>
          <a:p>
            <a:r>
              <a:rPr lang="en-IE" dirty="0" smtClean="0"/>
              <a:t>* Special events/meetings</a:t>
            </a:r>
            <a:br>
              <a:rPr lang="en-IE" dirty="0" smtClean="0"/>
            </a:br>
            <a:r>
              <a:rPr lang="en-IE" dirty="0" smtClean="0"/>
              <a:t>* Scholarship sponsorship/availability</a:t>
            </a:r>
            <a:br>
              <a:rPr lang="en-IE" dirty="0" smtClean="0"/>
            </a:br>
            <a:r>
              <a:rPr lang="en-IE" dirty="0" smtClean="0"/>
              <a:t>* Education support, donations, presentations </a:t>
            </a:r>
            <a:br>
              <a:rPr lang="en-IE" dirty="0" smtClean="0"/>
            </a:br>
            <a:r>
              <a:rPr lang="en-IE" dirty="0" smtClean="0"/>
              <a:t>* Annual National Convention</a:t>
            </a:r>
            <a:br>
              <a:rPr lang="en-IE" dirty="0" smtClean="0"/>
            </a:br>
            <a:r>
              <a:rPr lang="en-IE" dirty="0" smtClean="0"/>
              <a:t>* Social events</a:t>
            </a:r>
            <a:endParaRPr lang="en-IE" b="1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Build a Media Relationship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Identify journalists and photographers, radio producers, national media </a:t>
            </a:r>
            <a:r>
              <a:rPr lang="en-IE" dirty="0" err="1" smtClean="0"/>
              <a:t>corrs</a:t>
            </a:r>
            <a:r>
              <a:rPr lang="en-IE" dirty="0" smtClean="0"/>
              <a:t>.</a:t>
            </a:r>
          </a:p>
          <a:p>
            <a:r>
              <a:rPr lang="en-IE" dirty="0" smtClean="0"/>
              <a:t>Identify deadlines</a:t>
            </a:r>
          </a:p>
          <a:p>
            <a:r>
              <a:rPr lang="en-IE" dirty="0" smtClean="0"/>
              <a:t>Send invitations</a:t>
            </a:r>
          </a:p>
          <a:p>
            <a:r>
              <a:rPr lang="en-IE" dirty="0" smtClean="0"/>
              <a:t>Identify Parish Secretaries, Newsletter editors etc.</a:t>
            </a:r>
          </a:p>
          <a:p>
            <a:r>
              <a:rPr lang="en-IE" dirty="0" smtClean="0"/>
              <a:t>Sponsor events</a:t>
            </a:r>
          </a:p>
          <a:p>
            <a:r>
              <a:rPr lang="en-IE" dirty="0" smtClean="0"/>
              <a:t>Schools Sponsorship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8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News Ideas </a:t>
            </a:r>
            <a:endParaRPr lang="en-IE" dirty="0"/>
          </a:p>
        </p:txBody>
      </p:sp>
      <p:pic>
        <p:nvPicPr>
          <p:cNvPr id="4" name="Content Placeholder 3" descr="http://themarketingshop.ie/wp-content/uploads/2011/08/News.jpg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 l="4115" t="23810" r="3467"/>
          <a:stretch>
            <a:fillRect/>
          </a:stretch>
        </p:blipFill>
        <p:spPr bwMode="auto">
          <a:xfrm>
            <a:off x="2226171" y="2409476"/>
            <a:ext cx="4691658" cy="29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0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Press Release- Format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Headed Paper</a:t>
            </a:r>
          </a:p>
          <a:p>
            <a:r>
              <a:rPr lang="en-IE" dirty="0" smtClean="0"/>
              <a:t>Date</a:t>
            </a:r>
          </a:p>
          <a:p>
            <a:r>
              <a:rPr lang="en-IE" dirty="0" smtClean="0"/>
              <a:t>Embargo</a:t>
            </a:r>
          </a:p>
          <a:p>
            <a:r>
              <a:rPr lang="en-IE" dirty="0" smtClean="0"/>
              <a:t>Be Brief</a:t>
            </a:r>
          </a:p>
          <a:p>
            <a:r>
              <a:rPr lang="en-IE" dirty="0" smtClean="0"/>
              <a:t>Further Information </a:t>
            </a:r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556792"/>
            <a:ext cx="2057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Real Definition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News is what people want kept out of the paper- everything else is advertising’</a:t>
            </a:r>
          </a:p>
          <a:p>
            <a:endParaRPr lang="en-IE" dirty="0" smtClean="0"/>
          </a:p>
          <a:p>
            <a:r>
              <a:rPr lang="en-IE" dirty="0" smtClean="0"/>
              <a:t>Tom Morris</a:t>
            </a:r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Press Release- Content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Who ?- What ?, Where?, When?, Why?, How?</a:t>
            </a:r>
          </a:p>
          <a:p>
            <a:r>
              <a:rPr lang="en-IE" dirty="0" smtClean="0"/>
              <a:t>Simple language</a:t>
            </a:r>
          </a:p>
          <a:p>
            <a:r>
              <a:rPr lang="en-IE" dirty="0" smtClean="0"/>
              <a:t>Headlines grab attention</a:t>
            </a:r>
          </a:p>
          <a:p>
            <a:r>
              <a:rPr lang="en-IE" dirty="0" smtClean="0"/>
              <a:t>Best bits  first</a:t>
            </a:r>
          </a:p>
          <a:p>
            <a:r>
              <a:rPr lang="en-IE" dirty="0" smtClean="0"/>
              <a:t>Essential Information next</a:t>
            </a:r>
          </a:p>
          <a:p>
            <a:r>
              <a:rPr lang="en-IE" dirty="0" smtClean="0"/>
              <a:t>Add a quote</a:t>
            </a:r>
          </a:p>
          <a:p>
            <a:r>
              <a:rPr lang="en-IE" dirty="0" smtClean="0"/>
              <a:t>Interesting Ending</a:t>
            </a:r>
          </a:p>
          <a:p>
            <a:r>
              <a:rPr lang="en-IE" dirty="0" smtClean="0"/>
              <a:t>Avoid blatant advertising, superlatives and </a:t>
            </a:r>
            <a:r>
              <a:rPr lang="en-IE" dirty="0" err="1" smtClean="0"/>
              <a:t>cliches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70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 an Image</a:t>
            </a:r>
            <a:endParaRPr lang="en-IE" dirty="0"/>
          </a:p>
        </p:txBody>
      </p:sp>
      <p:pic>
        <p:nvPicPr>
          <p:cNvPr id="6" name="Content Placeholder 5" descr="DG's Babes-1006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709" y="1600200"/>
            <a:ext cx="5656581" cy="4525963"/>
          </a:xfrm>
        </p:spPr>
      </p:pic>
    </p:spTree>
    <p:extLst>
      <p:ext uri="{BB962C8B-B14F-4D97-AF65-F5344CB8AC3E}">
        <p14:creationId xmlns:p14="http://schemas.microsoft.com/office/powerpoint/2010/main" val="4271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Distributing the Release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E-mail is best</a:t>
            </a:r>
          </a:p>
          <a:p>
            <a:r>
              <a:rPr lang="en-IE" dirty="0" smtClean="0"/>
              <a:t>Be aware of spam filters</a:t>
            </a:r>
          </a:p>
          <a:p>
            <a:r>
              <a:rPr lang="en-IE" dirty="0" smtClean="0"/>
              <a:t>Know deadlines</a:t>
            </a:r>
          </a:p>
          <a:p>
            <a:r>
              <a:rPr lang="en-IE" dirty="0" smtClean="0"/>
              <a:t>Know precise e-mail address for journalists</a:t>
            </a:r>
          </a:p>
          <a:p>
            <a:r>
              <a:rPr lang="en-IE" dirty="0" smtClean="0"/>
              <a:t>Compile an e-mail list</a:t>
            </a:r>
          </a:p>
          <a:p>
            <a:r>
              <a:rPr lang="en-IE" dirty="0" smtClean="0"/>
              <a:t>Some media may need hard copy</a:t>
            </a:r>
          </a:p>
          <a:p>
            <a:r>
              <a:rPr lang="en-IE" dirty="0" smtClean="0"/>
              <a:t>Send only hi-res jpeg images to print media</a:t>
            </a:r>
          </a:p>
          <a:p>
            <a:r>
              <a:rPr lang="en-IE" dirty="0" smtClean="0"/>
              <a:t>(1k </a:t>
            </a:r>
            <a:r>
              <a:rPr lang="en-IE" dirty="0" err="1" smtClean="0"/>
              <a:t>mb</a:t>
            </a:r>
            <a:r>
              <a:rPr lang="en-IE" dirty="0" smtClean="0"/>
              <a:t> file minimum)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on Press Releases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Fact Sheet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Follow Up</a:t>
            </a:r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09120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Radio and TV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smtClean="0"/>
              <a:t>To stimulate radio and </a:t>
            </a:r>
            <a:r>
              <a:rPr lang="en-IE" b="1" dirty="0" err="1" smtClean="0"/>
              <a:t>tv</a:t>
            </a:r>
            <a:r>
              <a:rPr lang="en-IE" b="1" dirty="0" smtClean="0"/>
              <a:t> interest:</a:t>
            </a:r>
          </a:p>
          <a:p>
            <a:pPr lvl="0"/>
            <a:r>
              <a:rPr lang="en-IE" dirty="0" smtClean="0"/>
              <a:t>Identify relevant producers, researchers, presenters and journalists and include them on your media database (We can help with contact details).</a:t>
            </a:r>
            <a:endParaRPr lang="en-IE" b="1" dirty="0" smtClean="0"/>
          </a:p>
          <a:p>
            <a:pPr lvl="0"/>
            <a:r>
              <a:rPr lang="en-IE" dirty="0" smtClean="0"/>
              <a:t>Include them on all releases- but do not send images to the radio stations !.</a:t>
            </a:r>
            <a:endParaRPr lang="en-IE" b="1" dirty="0" smtClean="0"/>
          </a:p>
          <a:p>
            <a:pPr lvl="0"/>
            <a:r>
              <a:rPr lang="en-IE" dirty="0" smtClean="0"/>
              <a:t>Contact them in advance of your project or event</a:t>
            </a:r>
            <a:r>
              <a:rPr lang="en-IE" b="1" dirty="0" smtClean="0"/>
              <a:t>.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Media Spokesperson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b="1" dirty="0" smtClean="0"/>
              <a:t> Lions being interviewed should: </a:t>
            </a:r>
          </a:p>
          <a:p>
            <a:pPr lvl="0"/>
            <a:r>
              <a:rPr lang="en-IE" dirty="0" smtClean="0"/>
              <a:t>Know all relevant facts and be well briefed in advance.</a:t>
            </a:r>
            <a:endParaRPr lang="en-IE" b="1" dirty="0" smtClean="0"/>
          </a:p>
          <a:p>
            <a:pPr lvl="0"/>
            <a:r>
              <a:rPr lang="en-IE" dirty="0" smtClean="0"/>
              <a:t>Practice answering  probable questions in advance.</a:t>
            </a:r>
            <a:endParaRPr lang="en-IE" b="1" dirty="0" smtClean="0"/>
          </a:p>
          <a:p>
            <a:pPr lvl="0"/>
            <a:r>
              <a:rPr lang="en-IE" dirty="0" smtClean="0"/>
              <a:t>Give brief, clear responses to questions.</a:t>
            </a:r>
            <a:endParaRPr lang="en-IE" b="1" dirty="0" smtClean="0"/>
          </a:p>
          <a:p>
            <a:pPr lvl="0"/>
            <a:r>
              <a:rPr lang="en-IE" dirty="0" smtClean="0"/>
              <a:t>Mention key points early in the interview.</a:t>
            </a:r>
            <a:endParaRPr lang="en-IE" b="1" dirty="0" smtClean="0"/>
          </a:p>
          <a:p>
            <a:pPr lvl="0"/>
            <a:r>
              <a:rPr lang="en-IE" dirty="0" smtClean="0"/>
              <a:t>Mention the Lions Club frequently rather than saying ‘I’ or ‘We’</a:t>
            </a:r>
            <a:endParaRPr lang="en-IE" b="1" dirty="0" smtClean="0"/>
          </a:p>
          <a:p>
            <a:pPr lvl="0"/>
            <a:r>
              <a:rPr lang="en-IE" dirty="0" smtClean="0"/>
              <a:t>For </a:t>
            </a:r>
            <a:r>
              <a:rPr lang="en-IE" dirty="0" err="1" smtClean="0"/>
              <a:t>tv</a:t>
            </a:r>
            <a:r>
              <a:rPr lang="en-IE" dirty="0" smtClean="0"/>
              <a:t> avoid wearing pinstripes, white shirt, loud prints and excessive jewellery.</a:t>
            </a:r>
            <a:endParaRPr lang="en-IE" b="1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Internet...</a:t>
            </a:r>
            <a:r>
              <a:rPr lang="en-IE" dirty="0" err="1" smtClean="0"/>
              <a:t>ePR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b="1" dirty="0" smtClean="0"/>
              <a:t>Create a Web Site- every Lions Club should have a website. Creating a site is now relatively inexpensive and easy. Templates can be downloaded from the Internet.</a:t>
            </a:r>
          </a:p>
          <a:p>
            <a:r>
              <a:rPr lang="en-IE" b="1" dirty="0" smtClean="0"/>
              <a:t>Here are some useful sites which offer free Templates:</a:t>
            </a:r>
          </a:p>
          <a:p>
            <a:r>
              <a:rPr lang="en-IE" b="1" dirty="0" smtClean="0"/>
              <a:t> </a:t>
            </a:r>
          </a:p>
          <a:p>
            <a:r>
              <a:rPr lang="en-IE" b="1" u="sng" dirty="0" smtClean="0">
                <a:hlinkClick r:id="rId2"/>
              </a:rPr>
              <a:t>http://www.register365.com/sitemaker.html?PR=EG1&amp;gclid=COXe8_3yxbkCFYU72wodpg0Axg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u="sng" dirty="0" smtClean="0">
                <a:hlinkClick r:id="rId3"/>
              </a:rPr>
              <a:t>http://www.wix.com/html5webbuilder/400?utm_source=google&amp;utm_medium=cpc&amp;utm_campaign=bi_en_2^website_z_vb_create-how-1--x-how-to-create-website-xx&amp;experiment_id=how%20to%20create%20a%20website^e^24301682463^1t2&amp;gclid=CNzix7DzxbkCFWRY2wodHV0A2Q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smtClean="0"/>
              <a:t>A good Tutorial for starting a website is at :</a:t>
            </a:r>
          </a:p>
          <a:p>
            <a:r>
              <a:rPr lang="en-IE" b="1" dirty="0" smtClean="0"/>
              <a:t> </a:t>
            </a:r>
          </a:p>
          <a:p>
            <a:r>
              <a:rPr lang="en-IE" b="1" u="sng" dirty="0" smtClean="0">
                <a:hlinkClick r:id="rId4"/>
              </a:rPr>
              <a:t>http://www.2createawebsite.com/</a:t>
            </a:r>
            <a:endParaRPr lang="en-IE" b="1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Website Essentials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It should project the Lions</a:t>
            </a:r>
          </a:p>
          <a:p>
            <a:endParaRPr lang="en-IE" b="1" dirty="0" smtClean="0"/>
          </a:p>
          <a:p>
            <a:pPr lvl="0"/>
            <a:r>
              <a:rPr lang="en-IE" dirty="0" smtClean="0"/>
              <a:t>It should project the image of your own club</a:t>
            </a:r>
            <a:endParaRPr lang="en-IE" b="1" dirty="0" smtClean="0"/>
          </a:p>
          <a:p>
            <a:pPr lvl="0"/>
            <a:r>
              <a:rPr lang="en-IE" dirty="0" smtClean="0"/>
              <a:t>It should be updated regularly</a:t>
            </a:r>
          </a:p>
          <a:p>
            <a:pPr lvl="0"/>
            <a:r>
              <a:rPr lang="en-IE" dirty="0" smtClean="0"/>
              <a:t>. It should use as many images and videos  as possible.</a:t>
            </a:r>
            <a:endParaRPr lang="en-IE" b="1" dirty="0" smtClean="0"/>
          </a:p>
          <a:p>
            <a:pPr>
              <a:buNone/>
            </a:pPr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81128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Website Pages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b="1" dirty="0" smtClean="0"/>
              <a:t>Suggested sections (pages) include:</a:t>
            </a:r>
          </a:p>
          <a:p>
            <a:pPr lvl="0"/>
            <a:r>
              <a:rPr lang="en-IE" dirty="0" smtClean="0"/>
              <a:t>Home Page</a:t>
            </a:r>
            <a:endParaRPr lang="en-IE" b="1" dirty="0" smtClean="0"/>
          </a:p>
          <a:p>
            <a:pPr lvl="0"/>
            <a:r>
              <a:rPr lang="en-IE" dirty="0" smtClean="0"/>
              <a:t>About Us</a:t>
            </a:r>
            <a:endParaRPr lang="en-IE" b="1" dirty="0" smtClean="0"/>
          </a:p>
          <a:p>
            <a:pPr lvl="0"/>
            <a:r>
              <a:rPr lang="en-IE" dirty="0" smtClean="0"/>
              <a:t>What We Do (details of projects)</a:t>
            </a:r>
            <a:endParaRPr lang="en-IE" b="1" dirty="0" smtClean="0"/>
          </a:p>
          <a:p>
            <a:pPr lvl="0"/>
            <a:r>
              <a:rPr lang="en-IE" dirty="0" smtClean="0"/>
              <a:t>News (keep this up to date- otherwise it is not news)</a:t>
            </a:r>
            <a:endParaRPr lang="en-IE" b="1" dirty="0" smtClean="0"/>
          </a:p>
          <a:p>
            <a:pPr lvl="0"/>
            <a:r>
              <a:rPr lang="en-IE" dirty="0" smtClean="0"/>
              <a:t>Image Gallery</a:t>
            </a:r>
            <a:endParaRPr lang="en-IE" b="1" dirty="0" smtClean="0"/>
          </a:p>
          <a:p>
            <a:pPr lvl="0"/>
            <a:r>
              <a:rPr lang="en-IE" dirty="0" smtClean="0"/>
              <a:t>Contact Us</a:t>
            </a:r>
            <a:endParaRPr lang="en-IE" b="1" dirty="0" smtClean="0"/>
          </a:p>
          <a:p>
            <a:pPr lvl="0"/>
            <a:r>
              <a:rPr lang="en-IE" dirty="0" smtClean="0"/>
              <a:t>Links ( to Lions, Local Organisations, Partners etc)</a:t>
            </a:r>
            <a:endParaRPr lang="en-IE" b="1" dirty="0" smtClean="0"/>
          </a:p>
          <a:p>
            <a:pPr lvl="0"/>
            <a:r>
              <a:rPr lang="en-IE" dirty="0" smtClean="0"/>
              <a:t>Archive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smtClean="0"/>
              <a:t>You can also have a Members Area with access via a Password. </a:t>
            </a:r>
            <a:r>
              <a:rPr lang="en-IE" dirty="0" smtClean="0"/>
              <a:t>This can contain Club information, minutes, agendas, reports, Members Directory etc).</a:t>
            </a:r>
            <a:endParaRPr lang="en-IE" b="1" dirty="0" smtClean="0"/>
          </a:p>
          <a:p>
            <a:r>
              <a:rPr lang="en-IE" dirty="0" smtClean="0"/>
              <a:t>We like our Bray Lions Club website- have a look at</a:t>
            </a:r>
            <a:r>
              <a:rPr lang="en-IE" b="1" dirty="0" smtClean="0"/>
              <a:t> </a:t>
            </a:r>
            <a:r>
              <a:rPr lang="en-IE" b="1" u="sng" dirty="0" smtClean="0">
                <a:hlinkClick r:id="rId2"/>
              </a:rPr>
              <a:t>www.braylions.com</a:t>
            </a:r>
            <a:endParaRPr lang="en-IE" b="1" dirty="0" smtClean="0"/>
          </a:p>
          <a:p>
            <a:pPr>
              <a:buNone/>
            </a:pPr>
            <a:r>
              <a:rPr lang="en-IE" b="1" dirty="0" smtClean="0"/>
              <a:t> 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Winning Priority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Google and Search Engines frequently update their priority systems.</a:t>
            </a:r>
          </a:p>
          <a:p>
            <a:r>
              <a:rPr lang="en-IE" dirty="0" smtClean="0"/>
              <a:t>Fresh content is the key</a:t>
            </a:r>
          </a:p>
          <a:p>
            <a:r>
              <a:rPr lang="en-IE" dirty="0" smtClean="0"/>
              <a:t>Videos are hot</a:t>
            </a:r>
          </a:p>
          <a:p>
            <a:r>
              <a:rPr lang="en-IE" dirty="0" smtClean="0"/>
              <a:t>Meta words no longer carry much weight</a:t>
            </a:r>
          </a:p>
          <a:p>
            <a:endParaRPr lang="en-IE" dirty="0"/>
          </a:p>
        </p:txBody>
      </p:sp>
      <p:pic>
        <p:nvPicPr>
          <p:cNvPr id="4" name="Picture 3" descr="goo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IE" dirty="0" smtClean="0"/>
              <a:t>What is PR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Public relations is the discipline which looks after reputation, with the aim of earning understanding and support and influencing opinion and </a:t>
            </a:r>
            <a:r>
              <a:rPr lang="en-US" i="1" dirty="0" err="1"/>
              <a:t>behaviour</a:t>
            </a:r>
            <a:r>
              <a:rPr lang="en-US" i="1" dirty="0"/>
              <a:t>. It is the planned and sustained effort to establish and maintain goodwill and mutual understanding between an </a:t>
            </a:r>
            <a:r>
              <a:rPr lang="en-US" i="1" dirty="0" err="1"/>
              <a:t>organisation</a:t>
            </a:r>
            <a:r>
              <a:rPr lang="en-US" i="1" dirty="0"/>
              <a:t> and its publics.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91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Blogs and More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Get Blogging</a:t>
            </a:r>
          </a:p>
          <a:p>
            <a:endParaRPr lang="en-IE" dirty="0" smtClean="0"/>
          </a:p>
          <a:p>
            <a:r>
              <a:rPr lang="en-IE" dirty="0" smtClean="0"/>
              <a:t>Use e-mail </a:t>
            </a:r>
          </a:p>
          <a:p>
            <a:endParaRPr lang="en-IE" dirty="0" smtClean="0"/>
          </a:p>
          <a:p>
            <a:r>
              <a:rPr lang="en-IE" dirty="0" smtClean="0"/>
              <a:t>Create an e-</a:t>
            </a:r>
            <a:r>
              <a:rPr lang="en-IE" dirty="0" err="1" smtClean="0"/>
              <a:t>zine</a:t>
            </a:r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Guides, Signs, Posters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b="1" dirty="0" smtClean="0"/>
              <a:t>Local Guides- Chambers etc.</a:t>
            </a:r>
          </a:p>
          <a:p>
            <a:endParaRPr lang="en-IE" b="1" dirty="0" smtClean="0"/>
          </a:p>
          <a:p>
            <a:pPr lvl="0"/>
            <a:r>
              <a:rPr lang="en-IE" dirty="0" smtClean="0"/>
              <a:t>Organise a display of your Peace Posters in the local library.</a:t>
            </a:r>
            <a:endParaRPr lang="en-IE" b="1" dirty="0" smtClean="0"/>
          </a:p>
          <a:p>
            <a:pPr lvl="0"/>
            <a:r>
              <a:rPr lang="en-IE" dirty="0" smtClean="0"/>
              <a:t>Place ‘Welcome’ sings with the Lions logo on roads leading into your town (You will need Council permission to do this).</a:t>
            </a:r>
            <a:endParaRPr lang="en-IE" b="1" dirty="0" smtClean="0"/>
          </a:p>
          <a:p>
            <a:pPr lvl="0"/>
            <a:r>
              <a:rPr lang="en-IE" dirty="0" smtClean="0"/>
              <a:t>Put copies of ‘Lion’ magazines in your local Library.</a:t>
            </a:r>
          </a:p>
          <a:p>
            <a:pPr lvl="0"/>
            <a:r>
              <a:rPr lang="en-IE" b="1" dirty="0" smtClean="0"/>
              <a:t>Produce a Club Brochure</a:t>
            </a:r>
          </a:p>
          <a:p>
            <a:pPr lvl="0"/>
            <a:r>
              <a:rPr lang="en-IE" b="1" dirty="0" smtClean="0"/>
              <a:t>Distribute ‘Every Cent’ cards</a:t>
            </a:r>
          </a:p>
          <a:p>
            <a:r>
              <a:rPr lang="en-IE" b="1" dirty="0" smtClean="0"/>
              <a:t> 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Every Cent</a:t>
            </a:r>
            <a:endParaRPr lang="en-IE" dirty="0"/>
          </a:p>
        </p:txBody>
      </p:sp>
      <p:pic>
        <p:nvPicPr>
          <p:cNvPr id="4" name="Content Placeholder 3" descr="Every Cent Postcard - front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3111849"/>
            <a:ext cx="1524000" cy="150266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great 21</a:t>
            </a:r>
            <a:r>
              <a:rPr lang="en-IE" baseline="30000" dirty="0" smtClean="0"/>
              <a:t>st</a:t>
            </a:r>
            <a:r>
              <a:rPr lang="en-IE" dirty="0" smtClean="0"/>
              <a:t> century phenomenon</a:t>
            </a:r>
          </a:p>
          <a:p>
            <a:r>
              <a:rPr lang="en-IE" dirty="0" smtClean="0"/>
              <a:t>Trillions of communications</a:t>
            </a:r>
          </a:p>
          <a:p>
            <a:r>
              <a:rPr lang="en-IE" dirty="0" smtClean="0"/>
              <a:t>Powerful tools</a:t>
            </a:r>
          </a:p>
          <a:p>
            <a:r>
              <a:rPr lang="en-IE" dirty="0" smtClean="0"/>
              <a:t>Open to abuse</a:t>
            </a:r>
          </a:p>
          <a:p>
            <a:r>
              <a:rPr lang="en-IE" dirty="0" smtClean="0"/>
              <a:t>A Young Thing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 descr="You 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212" y="2843212"/>
            <a:ext cx="1171575" cy="1171575"/>
          </a:xfrm>
          <a:prstGeom prst="rect">
            <a:avLst/>
          </a:prstGeom>
        </p:spPr>
      </p:pic>
      <p:pic>
        <p:nvPicPr>
          <p:cNvPr id="5" name="Picture 4" descr="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3812" y="2871787"/>
            <a:ext cx="1476375" cy="1114425"/>
          </a:xfrm>
          <a:prstGeom prst="rect">
            <a:avLst/>
          </a:prstGeom>
        </p:spPr>
      </p:pic>
      <p:pic>
        <p:nvPicPr>
          <p:cNvPr id="6" name="Picture 5" descr="You 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212" y="2843212"/>
            <a:ext cx="1171575" cy="1171575"/>
          </a:xfrm>
          <a:prstGeom prst="rect">
            <a:avLst/>
          </a:prstGeom>
        </p:spPr>
      </p:pic>
      <p:pic>
        <p:nvPicPr>
          <p:cNvPr id="7" name="Picture 6" descr="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3812" y="2871787"/>
            <a:ext cx="14763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Facebook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 err="1" smtClean="0"/>
              <a:t>Facebook</a:t>
            </a:r>
            <a:r>
              <a:rPr lang="en-IE" dirty="0" smtClean="0"/>
              <a:t> is primarily a site in which individuals communicate with each other. </a:t>
            </a:r>
          </a:p>
          <a:p>
            <a:r>
              <a:rPr lang="en-IE" b="1" dirty="0" smtClean="0"/>
              <a:t>Signing up is easy </a:t>
            </a:r>
            <a:r>
              <a:rPr lang="en-IE" dirty="0" smtClean="0"/>
              <a:t>(see Tutorial) and you can choose an initial group of ‘friends’ from a list of suggestions which will be presented to you. </a:t>
            </a:r>
          </a:p>
          <a:p>
            <a:r>
              <a:rPr lang="en-IE" b="1" dirty="0" smtClean="0"/>
              <a:t>Postings</a:t>
            </a:r>
            <a:r>
              <a:rPr lang="en-IE" dirty="0" smtClean="0"/>
              <a:t> should be as personalized as possible and as brief as possible. </a:t>
            </a:r>
          </a:p>
          <a:p>
            <a:endParaRPr lang="en-IE" i="1" dirty="0" smtClean="0"/>
          </a:p>
          <a:p>
            <a:endParaRPr lang="en-IE" b="1" dirty="0" smtClean="0"/>
          </a:p>
          <a:p>
            <a:endParaRPr lang="en-IE" dirty="0"/>
          </a:p>
        </p:txBody>
      </p:sp>
      <p:pic>
        <p:nvPicPr>
          <p:cNvPr id="6" name="Picture 5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14763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More About </a:t>
            </a:r>
            <a:r>
              <a:rPr lang="en-IE" dirty="0" err="1" smtClean="0">
                <a:solidFill>
                  <a:srgbClr val="FF0000"/>
                </a:solidFill>
              </a:rPr>
              <a:t>Facebook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Home Page is news about your ‘friends’</a:t>
            </a:r>
          </a:p>
          <a:p>
            <a:r>
              <a:rPr lang="en-IE" dirty="0" smtClean="0"/>
              <a:t>Your activities are on the Profile page</a:t>
            </a:r>
          </a:p>
          <a:p>
            <a:r>
              <a:rPr lang="en-IE" dirty="0" smtClean="0"/>
              <a:t>The ‘About Page’ is your personal information</a:t>
            </a:r>
          </a:p>
          <a:p>
            <a:r>
              <a:rPr lang="en-IE" dirty="0" smtClean="0"/>
              <a:t>Use ‘Privacy’ settings to avoid sharing sensitive information</a:t>
            </a:r>
          </a:p>
          <a:p>
            <a:r>
              <a:rPr lang="en-IE" dirty="0" smtClean="0"/>
              <a:t>If you don’t use Privacy settings all your content is visible to everyone</a:t>
            </a:r>
            <a:endParaRPr lang="en-I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Twitter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Micro-blogging network</a:t>
            </a:r>
          </a:p>
          <a:p>
            <a:r>
              <a:rPr lang="en-IE" dirty="0" smtClean="0"/>
              <a:t>Useful for short, urgent messages</a:t>
            </a:r>
          </a:p>
          <a:p>
            <a:r>
              <a:rPr lang="en-IE" dirty="0" smtClean="0"/>
              <a:t>Good for announcing cancellations</a:t>
            </a:r>
          </a:p>
          <a:p>
            <a:r>
              <a:rPr lang="en-IE" dirty="0" smtClean="0"/>
              <a:t>Good for reminders</a:t>
            </a:r>
          </a:p>
          <a:p>
            <a:r>
              <a:rPr lang="en-IE" dirty="0" smtClean="0"/>
              <a:t>Good for results snapshots</a:t>
            </a:r>
            <a:endParaRPr lang="en-IE" dirty="0"/>
          </a:p>
        </p:txBody>
      </p:sp>
      <p:pic>
        <p:nvPicPr>
          <p:cNvPr id="4" name="Picture 3" descr="tw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97152"/>
            <a:ext cx="11715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Linkedin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professional network</a:t>
            </a:r>
          </a:p>
          <a:p>
            <a:r>
              <a:rPr lang="en-IE" dirty="0" smtClean="0"/>
              <a:t>Good for Club profile</a:t>
            </a:r>
          </a:p>
          <a:p>
            <a:r>
              <a:rPr lang="en-IE" dirty="0" smtClean="0"/>
              <a:t>Good for communicating with businesses</a:t>
            </a:r>
          </a:p>
          <a:p>
            <a:r>
              <a:rPr lang="en-IE" dirty="0" smtClean="0"/>
              <a:t>Growing in scale and influence</a:t>
            </a:r>
            <a:endParaRPr lang="en-IE" dirty="0"/>
          </a:p>
        </p:txBody>
      </p:sp>
      <p:pic>
        <p:nvPicPr>
          <p:cNvPr id="4" name="Picture 3" descr="linke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77072"/>
            <a:ext cx="24003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YouTube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Video site</a:t>
            </a:r>
          </a:p>
          <a:p>
            <a:r>
              <a:rPr lang="en-IE" dirty="0" smtClean="0"/>
              <a:t>Videos can go ‘viral’</a:t>
            </a:r>
          </a:p>
          <a:p>
            <a:r>
              <a:rPr lang="en-IE" dirty="0" smtClean="0"/>
              <a:t>Great vehicle for creative promotions</a:t>
            </a:r>
          </a:p>
          <a:p>
            <a:r>
              <a:rPr lang="en-IE" dirty="0" smtClean="0"/>
              <a:t>Easy to make and upload videos</a:t>
            </a:r>
          </a:p>
          <a:p>
            <a:r>
              <a:rPr lang="en-IE" dirty="0" smtClean="0"/>
              <a:t>Share video content from website</a:t>
            </a:r>
            <a:endParaRPr lang="en-IE" dirty="0"/>
          </a:p>
        </p:txBody>
      </p:sp>
      <p:pic>
        <p:nvPicPr>
          <p:cNvPr id="4" name="Picture 3" descr="You 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97152"/>
            <a:ext cx="11715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Social Media Tutorials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b="1" dirty="0" smtClean="0"/>
              <a:t> </a:t>
            </a:r>
          </a:p>
          <a:p>
            <a:r>
              <a:rPr lang="en-IE" b="1" dirty="0" err="1" smtClean="0"/>
              <a:t>Facebook</a:t>
            </a:r>
            <a:r>
              <a:rPr lang="en-IE" b="1" dirty="0" smtClean="0"/>
              <a:t> Tutorial Page: </a:t>
            </a:r>
            <a:r>
              <a:rPr lang="en-IE" b="1" dirty="0" smtClean="0">
                <a:hlinkClick r:id="rId2"/>
              </a:rPr>
              <a:t>http://www.gcflearnfree.org/facebook101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err="1" smtClean="0"/>
              <a:t>Facebook</a:t>
            </a:r>
            <a:r>
              <a:rPr lang="en-IE" b="1" dirty="0" smtClean="0"/>
              <a:t> Tutorial Video: </a:t>
            </a:r>
            <a:r>
              <a:rPr lang="en-IE" b="1" dirty="0" smtClean="0">
                <a:hlinkClick r:id="rId3"/>
              </a:rPr>
              <a:t>https://www.youtube.com/watch?v=ewlC5p851KE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smtClean="0"/>
              <a:t>Twitter Tutorial Page: </a:t>
            </a:r>
            <a:r>
              <a:rPr lang="en-IE" b="1" dirty="0" smtClean="0">
                <a:hlinkClick r:id="rId4"/>
              </a:rPr>
              <a:t>http://www.gcflearnfree.org/twitter101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smtClean="0"/>
              <a:t>Twitter Tutorial Video: </a:t>
            </a:r>
            <a:r>
              <a:rPr lang="en-IE" b="1" dirty="0" smtClean="0">
                <a:hlinkClick r:id="rId5"/>
              </a:rPr>
              <a:t>https://www.youtube.com/watch?v=QihQbOdno1I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r>
              <a:rPr lang="en-IE" b="1" dirty="0" smtClean="0"/>
              <a:t>LinkedIn Tutorial Video: </a:t>
            </a:r>
            <a:r>
              <a:rPr lang="en-IE" b="1" dirty="0" smtClean="0">
                <a:hlinkClick r:id="rId6"/>
              </a:rPr>
              <a:t>http://www.youtube.com/watch?v=hTTDmSe5AXo</a:t>
            </a:r>
            <a:endParaRPr lang="en-IE" b="1" dirty="0" smtClean="0"/>
          </a:p>
          <a:p>
            <a:r>
              <a:rPr lang="en-IE" b="1" dirty="0" smtClean="0"/>
              <a:t> </a:t>
            </a:r>
          </a:p>
          <a:p>
            <a:endParaRPr lang="en-IE" dirty="0"/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4725144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PR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 effective communication strategy</a:t>
            </a:r>
          </a:p>
          <a:p>
            <a:endParaRPr lang="en-IE" dirty="0" smtClean="0"/>
          </a:p>
          <a:p>
            <a:r>
              <a:rPr lang="en-IE" dirty="0" smtClean="0"/>
              <a:t>Easily targeted</a:t>
            </a:r>
          </a:p>
          <a:p>
            <a:endParaRPr lang="en-IE" dirty="0" smtClean="0"/>
          </a:p>
          <a:p>
            <a:r>
              <a:rPr lang="en-IE" dirty="0" smtClean="0"/>
              <a:t>Multi-faceted</a:t>
            </a:r>
          </a:p>
          <a:p>
            <a:endParaRPr lang="en-IE" dirty="0" smtClean="0"/>
          </a:p>
          <a:p>
            <a:r>
              <a:rPr lang="en-IE" dirty="0" smtClean="0"/>
              <a:t>Free or very low cost</a:t>
            </a:r>
            <a:endParaRPr lang="en-IE" dirty="0"/>
          </a:p>
        </p:txBody>
      </p:sp>
      <p:pic>
        <p:nvPicPr>
          <p:cNvPr id="6" name="Picture 5" descr="LionLogo2c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8636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ALL LIONS ARE IN PR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Everything that Lions do can be positive or negative in PR Terms</a:t>
            </a:r>
          </a:p>
          <a:p>
            <a:r>
              <a:rPr lang="en-IE" dirty="0" smtClean="0"/>
              <a:t>Sell the PR message to your Club</a:t>
            </a:r>
          </a:p>
          <a:p>
            <a:r>
              <a:rPr lang="en-IE" dirty="0" smtClean="0"/>
              <a:t>Wear pins, ties, tabards, caps, shirts etc</a:t>
            </a:r>
          </a:p>
          <a:p>
            <a:r>
              <a:rPr lang="en-IE" dirty="0" smtClean="0"/>
              <a:t>Car decals</a:t>
            </a:r>
          </a:p>
          <a:p>
            <a:r>
              <a:rPr lang="en-IE" dirty="0" smtClean="0"/>
              <a:t>Check supplies on Lions website.</a:t>
            </a:r>
          </a:p>
        </p:txBody>
      </p:sp>
      <p:pic>
        <p:nvPicPr>
          <p:cNvPr id="4" name="Picture 3" descr="lionlogo_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25144"/>
            <a:ext cx="20574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Centenary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unique opportunity</a:t>
            </a:r>
          </a:p>
          <a:p>
            <a:r>
              <a:rPr lang="en-IE" dirty="0" smtClean="0"/>
              <a:t>Articles in local media</a:t>
            </a:r>
          </a:p>
          <a:p>
            <a:r>
              <a:rPr lang="en-IE" dirty="0" smtClean="0"/>
              <a:t>A civic reception</a:t>
            </a:r>
          </a:p>
          <a:p>
            <a:r>
              <a:rPr lang="en-IE" dirty="0" smtClean="0"/>
              <a:t>Centenary Project</a:t>
            </a:r>
          </a:p>
          <a:p>
            <a:r>
              <a:rPr lang="en-IE" dirty="0" smtClean="0"/>
              <a:t>Better Ireland Challenge</a:t>
            </a:r>
          </a:p>
          <a:p>
            <a:r>
              <a:rPr lang="en-IE" dirty="0" smtClean="0"/>
              <a:t>Guide Dogs project</a:t>
            </a:r>
          </a:p>
          <a:p>
            <a:r>
              <a:rPr lang="en-IE" dirty="0" smtClean="0"/>
              <a:t>Charter Dinner</a:t>
            </a:r>
          </a:p>
          <a:p>
            <a:pPr>
              <a:buNone/>
            </a:pPr>
            <a:endParaRPr lang="en-IE" dirty="0"/>
          </a:p>
        </p:txBody>
      </p:sp>
      <p:pic>
        <p:nvPicPr>
          <p:cNvPr id="4" name="Picture 3" descr="lci-centennial-100-logo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12573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District 133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District from July</a:t>
            </a:r>
          </a:p>
          <a:p>
            <a:endParaRPr lang="en-IE" dirty="0" smtClean="0"/>
          </a:p>
          <a:p>
            <a:r>
              <a:rPr lang="en-IE" dirty="0" smtClean="0"/>
              <a:t>Replace 105I items with133</a:t>
            </a:r>
          </a:p>
          <a:p>
            <a:r>
              <a:rPr lang="en-IE" dirty="0" smtClean="0"/>
              <a:t>New video</a:t>
            </a:r>
          </a:p>
          <a:p>
            <a:r>
              <a:rPr lang="en-IE" dirty="0" smtClean="0"/>
              <a:t>Local announcement</a:t>
            </a:r>
          </a:p>
          <a:p>
            <a:r>
              <a:rPr lang="en-IE" smtClean="0"/>
              <a:t>BE CREATIVE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Lions Brand</a:t>
            </a:r>
            <a:endParaRPr lang="en-IE" dirty="0"/>
          </a:p>
        </p:txBody>
      </p:sp>
      <p:pic>
        <p:nvPicPr>
          <p:cNvPr id="4" name="Content Placeholder 3" descr="LionLogo2c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2560320" cy="2560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Centennial Logo 1</a:t>
            </a:r>
            <a:endParaRPr lang="en-IE" dirty="0"/>
          </a:p>
        </p:txBody>
      </p:sp>
      <p:pic>
        <p:nvPicPr>
          <p:cNvPr id="4" name="Content Placeholder 3" descr="centennial_logo_thum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50" y="3124994"/>
            <a:ext cx="1714500" cy="1476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Show it Everywhere  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6" name="Content Placeholder 5" descr="LionLogo2c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863600" cy="863600"/>
          </a:xfrm>
        </p:spPr>
      </p:pic>
      <p:sp>
        <p:nvSpPr>
          <p:cNvPr id="7" name="Rectangle 6"/>
          <p:cNvSpPr/>
          <p:nvPr/>
        </p:nvSpPr>
        <p:spPr>
          <a:xfrm>
            <a:off x="1691680" y="1268760"/>
            <a:ext cx="5148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IE" sz="3600" dirty="0" smtClean="0"/>
              <a:t>Road signs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Car stickers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Posters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Ties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Tabards,</a:t>
            </a:r>
          </a:p>
          <a:p>
            <a:pPr>
              <a:buFont typeface="Arial" charset="0"/>
              <a:buChar char="•"/>
            </a:pPr>
            <a:r>
              <a:rPr lang="en-IE" sz="3600" dirty="0" err="1" smtClean="0"/>
              <a:t>Shirts,Blazers,Caps</a:t>
            </a:r>
            <a:endParaRPr lang="en-IE" sz="3600" dirty="0" smtClean="0"/>
          </a:p>
          <a:p>
            <a:pPr>
              <a:buFont typeface="Arial" charset="0"/>
              <a:buChar char="•"/>
            </a:pPr>
            <a:r>
              <a:rPr lang="en-IE" sz="3600" dirty="0" smtClean="0"/>
              <a:t>Pins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Websites</a:t>
            </a:r>
          </a:p>
          <a:p>
            <a:pPr>
              <a:buFont typeface="Arial" charset="0"/>
              <a:buChar char="•"/>
            </a:pPr>
            <a:r>
              <a:rPr lang="en-IE" sz="3600" dirty="0" smtClean="0"/>
              <a:t>Social Media</a:t>
            </a:r>
          </a:p>
          <a:p>
            <a:pPr lvl="1">
              <a:buFont typeface="Arial" charset="0"/>
              <a:buChar char="•"/>
            </a:pPr>
            <a:endParaRPr lang="en-IE" dirty="0" smtClean="0"/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Always Lions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Lions Clubs </a:t>
            </a:r>
            <a:r>
              <a:rPr lang="en-IE" dirty="0" err="1" smtClean="0"/>
              <a:t>Trabolgan</a:t>
            </a:r>
            <a:r>
              <a:rPr lang="en-IE" dirty="0" smtClean="0"/>
              <a:t> Holiday</a:t>
            </a:r>
          </a:p>
          <a:p>
            <a:endParaRPr lang="en-IE" dirty="0" smtClean="0"/>
          </a:p>
          <a:p>
            <a:r>
              <a:rPr lang="en-IE" dirty="0" smtClean="0"/>
              <a:t>The Lions Clubs  Food Appeal</a:t>
            </a:r>
          </a:p>
          <a:p>
            <a:r>
              <a:rPr lang="en-IE" dirty="0" smtClean="0"/>
              <a:t>Lions Clubs Diabetes Screening</a:t>
            </a:r>
          </a:p>
          <a:p>
            <a:r>
              <a:rPr lang="en-IE" dirty="0" smtClean="0"/>
              <a:t>Lions Clubs Spectacle Recycling</a:t>
            </a:r>
          </a:p>
          <a:p>
            <a:r>
              <a:rPr lang="en-IE" dirty="0" smtClean="0"/>
              <a:t>Lions Clubs Guide Dogs  Project</a:t>
            </a:r>
          </a:p>
          <a:p>
            <a:endParaRPr lang="en-IE" dirty="0" smtClean="0"/>
          </a:p>
        </p:txBody>
      </p:sp>
      <p:pic>
        <p:nvPicPr>
          <p:cNvPr id="5" name="Picture 4" descr="LionLogo2c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32656"/>
            <a:ext cx="8636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IE" dirty="0" smtClean="0"/>
              <a:t>We are all in PR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IE" dirty="0" smtClean="0"/>
              <a:t>Club President</a:t>
            </a:r>
          </a:p>
          <a:p>
            <a:endParaRPr lang="en-IE" dirty="0" smtClean="0"/>
          </a:p>
          <a:p>
            <a:r>
              <a:rPr lang="en-IE" dirty="0" smtClean="0"/>
              <a:t>Club PRO</a:t>
            </a:r>
          </a:p>
          <a:p>
            <a:endParaRPr lang="en-IE" dirty="0" smtClean="0"/>
          </a:p>
          <a:p>
            <a:r>
              <a:rPr lang="en-IE" dirty="0" smtClean="0"/>
              <a:t>Club Members</a:t>
            </a:r>
          </a:p>
          <a:p>
            <a:r>
              <a:rPr lang="en-IE" dirty="0" smtClean="0"/>
              <a:t>Family and Friends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 descr="http://spinsucks.com/wp-content/uploads/2013/04/Seven-Reasons-Youre-Not-Ready-to-Hire-a-PR-Firm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90962" y="2787967"/>
            <a:ext cx="1362075" cy="1282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4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1029</Words>
  <Application>Microsoft Office PowerPoint</Application>
  <PresentationFormat>On-screen Show (4:3)</PresentationFormat>
  <Paragraphs>261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PR for LIONS CLUBS</vt:lpstr>
      <vt:lpstr>A Real Definition</vt:lpstr>
      <vt:lpstr>What is PR ?</vt:lpstr>
      <vt:lpstr>Why PR</vt:lpstr>
      <vt:lpstr>The Lions Brand</vt:lpstr>
      <vt:lpstr>Centennial Logo 1</vt:lpstr>
      <vt:lpstr> Show it Everywhere   </vt:lpstr>
      <vt:lpstr>Always Lions</vt:lpstr>
      <vt:lpstr>We are all in PR</vt:lpstr>
      <vt:lpstr>Club PRO Responsibilities</vt:lpstr>
      <vt:lpstr>More things  to Do</vt:lpstr>
      <vt:lpstr>Getting Started</vt:lpstr>
      <vt:lpstr>Identify Your Market</vt:lpstr>
      <vt:lpstr>Your Local Audiences</vt:lpstr>
      <vt:lpstr>PR Tools</vt:lpstr>
      <vt:lpstr>Story Opportunities</vt:lpstr>
      <vt:lpstr>Build a Media Relationship</vt:lpstr>
      <vt:lpstr>News Ideas </vt:lpstr>
      <vt:lpstr>The Press Release- Format</vt:lpstr>
      <vt:lpstr>The Press Release- Content</vt:lpstr>
      <vt:lpstr>Add an Image</vt:lpstr>
      <vt:lpstr>Distributing the Release</vt:lpstr>
      <vt:lpstr>More on Press Releases</vt:lpstr>
      <vt:lpstr>Radio and TV</vt:lpstr>
      <vt:lpstr>Media Spokesperson</vt:lpstr>
      <vt:lpstr>The Internet...ePR</vt:lpstr>
      <vt:lpstr>Website Essentials</vt:lpstr>
      <vt:lpstr>Website Pages</vt:lpstr>
      <vt:lpstr>Winning Priority</vt:lpstr>
      <vt:lpstr>Blogs and More</vt:lpstr>
      <vt:lpstr>Guides, Signs, Posters</vt:lpstr>
      <vt:lpstr>Every Cent</vt:lpstr>
      <vt:lpstr>Social Media</vt:lpstr>
      <vt:lpstr>Facebook</vt:lpstr>
      <vt:lpstr>More About Facebook</vt:lpstr>
      <vt:lpstr>Twitter</vt:lpstr>
      <vt:lpstr>Linkedin</vt:lpstr>
      <vt:lpstr>YouTube</vt:lpstr>
      <vt:lpstr>Social Media Tutorials</vt:lpstr>
      <vt:lpstr>ALL LIONS ARE IN PR</vt:lpstr>
      <vt:lpstr>Centenary</vt:lpstr>
      <vt:lpstr>District 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on a SHOESTRING</dc:title>
  <dc:creator>Irene</dc:creator>
  <cp:lastModifiedBy>jfbaitson</cp:lastModifiedBy>
  <cp:revision>70</cp:revision>
  <dcterms:created xsi:type="dcterms:W3CDTF">2013-10-18T13:31:35Z</dcterms:created>
  <dcterms:modified xsi:type="dcterms:W3CDTF">2017-05-11T10:12:32Z</dcterms:modified>
</cp:coreProperties>
</file>